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67" r:id="rId6"/>
    <p:sldId id="257" r:id="rId7"/>
    <p:sldId id="266" r:id="rId8"/>
    <p:sldId id="258" r:id="rId9"/>
    <p:sldId id="260" r:id="rId10"/>
    <p:sldId id="262" r:id="rId11"/>
    <p:sldId id="259" r:id="rId12"/>
    <p:sldId id="268" r:id="rId13"/>
    <p:sldId id="265" r:id="rId14"/>
    <p:sldId id="269" r:id="rId15"/>
    <p:sldId id="263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CF9937-3319-4308-C2DF-FD018E34B921}" v="5" dt="2024-11-07T09:58:09.8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44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07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071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28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8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4236720" cy="8229600"/>
          </a:xfrm>
          <a:prstGeom prst="rect">
            <a:avLst/>
          </a:prstGeom>
        </p:spPr>
      </p:pic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C67B25F4-872B-A17D-5A75-67C45F44C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720" y="6409691"/>
            <a:ext cx="10393679" cy="18199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236721" y="2255574"/>
            <a:ext cx="10652832" cy="44719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868"/>
              </a:lnSpc>
              <a:buNone/>
            </a:pPr>
            <a:r>
              <a:rPr lang="en-US" sz="6600" b="1">
                <a:latin typeface="Syne" pitchFamily="34" charset="0"/>
                <a:ea typeface="Syne" pitchFamily="34" charset="-122"/>
                <a:cs typeface="Syne" pitchFamily="34" charset="-120"/>
              </a:rPr>
              <a:t>S</a:t>
            </a:r>
            <a:r>
              <a:rPr lang="id-ID" sz="6600" b="1">
                <a:latin typeface="Syne" pitchFamily="34" charset="0"/>
                <a:ea typeface="Syne" pitchFamily="34" charset="-122"/>
                <a:cs typeface="Syne" pitchFamily="34" charset="-120"/>
              </a:rPr>
              <a:t>AMSUL:</a:t>
            </a:r>
            <a:r>
              <a:rPr lang="en-US" sz="6600" b="1"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endParaRPr lang="id-ID" sz="6600" b="1"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0" indent="0" algn="ctr">
              <a:lnSpc>
                <a:spcPts val="5868"/>
              </a:lnSpc>
              <a:buNone/>
            </a:pPr>
            <a:r>
              <a:rPr lang="en-US" sz="6000" b="1">
                <a:latin typeface="Syne" pitchFamily="34" charset="0"/>
                <a:ea typeface="Syne" pitchFamily="34" charset="-122"/>
                <a:cs typeface="Syne" pitchFamily="34" charset="-120"/>
              </a:rPr>
              <a:t>Sistem Analisis &amp; Monitoring</a:t>
            </a:r>
            <a:br>
              <a:rPr lang="id-ID" sz="6000" b="1">
                <a:latin typeface="Syne" pitchFamily="34" charset="0"/>
                <a:ea typeface="Syne" pitchFamily="34" charset="-122"/>
                <a:cs typeface="Syne" pitchFamily="34" charset="-120"/>
              </a:rPr>
            </a:br>
            <a:r>
              <a:rPr lang="en-US" sz="6000" b="1">
                <a:latin typeface="Syne" pitchFamily="34" charset="0"/>
                <a:ea typeface="Syne" pitchFamily="34" charset="-122"/>
                <a:cs typeface="Syne" pitchFamily="34" charset="-120"/>
              </a:rPr>
              <a:t>Emisi Karbon Usaha Kecil</a:t>
            </a:r>
            <a:endParaRPr lang="en-US" sz="6000"/>
          </a:p>
        </p:txBody>
      </p:sp>
      <p:sp>
        <p:nvSpPr>
          <p:cNvPr id="7" name="Shape 3"/>
          <p:cNvSpPr/>
          <p:nvPr/>
        </p:nvSpPr>
        <p:spPr>
          <a:xfrm>
            <a:off x="6091238" y="6715839"/>
            <a:ext cx="276463" cy="276463"/>
          </a:xfrm>
          <a:prstGeom prst="roundRect">
            <a:avLst>
              <a:gd name="adj" fmla="val 330716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pic>
        <p:nvPicPr>
          <p:cNvPr id="18" name="Picture 17" descr="A screen shot of a phone&#10;&#10;Description automatically generated">
            <a:extLst>
              <a:ext uri="{FF2B5EF4-FFF2-40B4-BE49-F238E27FC236}">
                <a16:creationId xmlns:a16="http://schemas.microsoft.com/office/drawing/2014/main" id="{176C798C-ED36-A0FD-B880-FFA7562D3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24790" y="14514"/>
            <a:ext cx="462915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EDAC1480-87E6-5911-7BC6-84A9C2AB1A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196"/>
          <a:stretch/>
        </p:blipFill>
        <p:spPr>
          <a:xfrm>
            <a:off x="0" y="-40614"/>
            <a:ext cx="14630400" cy="8267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20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4196041" y="0"/>
            <a:ext cx="10434359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3993" y="541084"/>
            <a:ext cx="3255799" cy="912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4800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ARUS KAS </a:t>
            </a:r>
            <a:endParaRPr lang="en-US" sz="4800"/>
          </a:p>
        </p:txBody>
      </p:sp>
      <p:sp>
        <p:nvSpPr>
          <p:cNvPr id="16" name="Shape 2"/>
          <p:cNvSpPr/>
          <p:nvPr/>
        </p:nvSpPr>
        <p:spPr>
          <a:xfrm>
            <a:off x="4252676" y="895042"/>
            <a:ext cx="2099646" cy="407400"/>
          </a:xfrm>
          <a:prstGeom prst="roundRect">
            <a:avLst>
              <a:gd name="adj" fmla="val 2445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7" name="Text 3"/>
          <p:cNvSpPr/>
          <p:nvPr/>
        </p:nvSpPr>
        <p:spPr>
          <a:xfrm>
            <a:off x="4229527" y="876622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Skenario</a:t>
            </a:r>
            <a:r>
              <a:rPr lang="en-US" sz="2028" b="1"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Optimis</a:t>
            </a:r>
            <a:endParaRPr lang="en-US" sz="2028" b="1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278699E-28C3-C976-6F19-2363A5306D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3445"/>
              </p:ext>
            </p:extLst>
          </p:nvPr>
        </p:nvGraphicFramePr>
        <p:xfrm>
          <a:off x="4229527" y="1453290"/>
          <a:ext cx="297064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886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659754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Pengguna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40 pengguna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Volume 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400 kg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4880D7A-78E1-0121-5EF8-0D7FE4773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549640"/>
              </p:ext>
            </p:extLst>
          </p:nvPr>
        </p:nvGraphicFramePr>
        <p:xfrm>
          <a:off x="4229527" y="2874067"/>
          <a:ext cx="2970640" cy="250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Langganan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2.000.000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Komisi 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800.000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Kemitraan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Penjualan Produk Daur Ulang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1.200.000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Total Pendapatan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5.000.000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73F8C0-1A16-E75B-CDDF-778D2F8EC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392528"/>
              </p:ext>
            </p:extLst>
          </p:nvPr>
        </p:nvGraphicFramePr>
        <p:xfrm>
          <a:off x="4229528" y="5768044"/>
          <a:ext cx="297064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Pendapatan 1 Tahun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60.000.000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Biaya Operasional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9.000.000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Laba Kotor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51.000.000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Biaya RAB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10.000.000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Laba Bersih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41.000.000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sp>
        <p:nvSpPr>
          <p:cNvPr id="8" name="Text 3">
            <a:extLst>
              <a:ext uri="{FF2B5EF4-FFF2-40B4-BE49-F238E27FC236}">
                <a16:creationId xmlns:a16="http://schemas.microsoft.com/office/drawing/2014/main" id="{D80CCF03-B949-BB88-CF17-BB912B534E21}"/>
              </a:ext>
            </a:extLst>
          </p:cNvPr>
          <p:cNvSpPr/>
          <p:nvPr/>
        </p:nvSpPr>
        <p:spPr>
          <a:xfrm>
            <a:off x="4119460" y="2495239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</a:t>
            </a: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Bulan</a:t>
            </a: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0FAE085E-CB44-D8C0-DC62-F25777899D9C}"/>
              </a:ext>
            </a:extLst>
          </p:cNvPr>
          <p:cNvSpPr/>
          <p:nvPr/>
        </p:nvSpPr>
        <p:spPr>
          <a:xfrm>
            <a:off x="4119460" y="5331678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Tahun</a:t>
            </a: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1C48E2F9-1452-713E-445B-A28E14E66C99}"/>
              </a:ext>
            </a:extLst>
          </p:cNvPr>
          <p:cNvSpPr/>
          <p:nvPr/>
        </p:nvSpPr>
        <p:spPr>
          <a:xfrm>
            <a:off x="7648853" y="913462"/>
            <a:ext cx="2099646" cy="407400"/>
          </a:xfrm>
          <a:prstGeom prst="roundRect">
            <a:avLst>
              <a:gd name="adj" fmla="val 2445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D3FD4D0E-5C25-0132-7252-287F4137DD42}"/>
              </a:ext>
            </a:extLst>
          </p:cNvPr>
          <p:cNvSpPr/>
          <p:nvPr/>
        </p:nvSpPr>
        <p:spPr>
          <a:xfrm>
            <a:off x="7625704" y="895042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Skenario</a:t>
            </a:r>
            <a:r>
              <a:rPr lang="en-US" sz="2028" b="1"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Moderat</a:t>
            </a:r>
            <a:endParaRPr lang="en-US" sz="2028" b="1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17DF684-1E87-A7AD-CBE8-564EDEB030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379525"/>
              </p:ext>
            </p:extLst>
          </p:nvPr>
        </p:nvGraphicFramePr>
        <p:xfrm>
          <a:off x="7625704" y="1471710"/>
          <a:ext cx="297064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886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659754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Pengguna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25 pengguna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Volume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250 kg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0E70987-C9E2-5B55-3931-26EF4E5B6A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162955"/>
              </p:ext>
            </p:extLst>
          </p:nvPr>
        </p:nvGraphicFramePr>
        <p:xfrm>
          <a:off x="7625704" y="2892487"/>
          <a:ext cx="2970640" cy="250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Langganan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1.250.000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Komisi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500.000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Kemitraan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625.000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Penjualan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Produk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Daur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Ulang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750.000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Total </a:t>
                      </a:r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Pendapatan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3.125.000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44AAC12A-D8A9-92F9-0FB7-854A581DAB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170260"/>
              </p:ext>
            </p:extLst>
          </p:nvPr>
        </p:nvGraphicFramePr>
        <p:xfrm>
          <a:off x="7625705" y="5786464"/>
          <a:ext cx="297064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Pendapatan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1 Tahun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37.500.000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Operasional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9.000.000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Laba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Kotor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28.500.000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RAB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10.000.000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Laba</a:t>
                      </a: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Bersih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18.500.000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sp>
        <p:nvSpPr>
          <p:cNvPr id="15" name="Text 3">
            <a:extLst>
              <a:ext uri="{FF2B5EF4-FFF2-40B4-BE49-F238E27FC236}">
                <a16:creationId xmlns:a16="http://schemas.microsoft.com/office/drawing/2014/main" id="{442D875E-62E1-F3E2-1278-F03AA51D4530}"/>
              </a:ext>
            </a:extLst>
          </p:cNvPr>
          <p:cNvSpPr/>
          <p:nvPr/>
        </p:nvSpPr>
        <p:spPr>
          <a:xfrm>
            <a:off x="7515637" y="2513659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</a:t>
            </a: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Bulan</a:t>
            </a: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B761E741-4049-8875-DCB2-E66CAF4AD8AC}"/>
              </a:ext>
            </a:extLst>
          </p:cNvPr>
          <p:cNvSpPr/>
          <p:nvPr/>
        </p:nvSpPr>
        <p:spPr>
          <a:xfrm>
            <a:off x="7515637" y="5350098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Tahun</a:t>
            </a: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43A97854-1D52-159E-0E3A-7088AEB72E09}"/>
              </a:ext>
            </a:extLst>
          </p:cNvPr>
          <p:cNvSpPr/>
          <p:nvPr/>
        </p:nvSpPr>
        <p:spPr>
          <a:xfrm>
            <a:off x="11032056" y="913462"/>
            <a:ext cx="2099646" cy="407400"/>
          </a:xfrm>
          <a:prstGeom prst="roundRect">
            <a:avLst>
              <a:gd name="adj" fmla="val 2445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BA710059-C770-3578-449F-170091881AEC}"/>
              </a:ext>
            </a:extLst>
          </p:cNvPr>
          <p:cNvSpPr/>
          <p:nvPr/>
        </p:nvSpPr>
        <p:spPr>
          <a:xfrm>
            <a:off x="11008907" y="895042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Skenario</a:t>
            </a:r>
            <a:r>
              <a:rPr lang="en-US" sz="2028" b="1"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Pesimis</a:t>
            </a:r>
            <a:endParaRPr lang="en-US" sz="2028" b="1"/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3E69606E-CD47-76E7-BF36-06476BF1B3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728067"/>
              </p:ext>
            </p:extLst>
          </p:nvPr>
        </p:nvGraphicFramePr>
        <p:xfrm>
          <a:off x="11008907" y="1471710"/>
          <a:ext cx="297064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886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659754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Pengguna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15 pengguna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Volume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200 kg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</a:tbl>
          </a:graphicData>
        </a:graphic>
      </p:graphicFrame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6DD26275-A89B-E11F-04A8-C6DFE17E2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100791"/>
              </p:ext>
            </p:extLst>
          </p:nvPr>
        </p:nvGraphicFramePr>
        <p:xfrm>
          <a:off x="11008907" y="2892487"/>
          <a:ext cx="2970640" cy="250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Langganan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750.000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Komisi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400.000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Kemitraan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500.000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Penjualan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Produk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Daur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Ulang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600.000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Total </a:t>
                      </a:r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Pendapatan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2.250.000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A8A7B0E2-AE1E-5973-62C2-782089D779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212231"/>
              </p:ext>
            </p:extLst>
          </p:nvPr>
        </p:nvGraphicFramePr>
        <p:xfrm>
          <a:off x="11008908" y="5786464"/>
          <a:ext cx="2970640" cy="214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615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530025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Pendapatan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1 Tahun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27.000.000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Operasional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9.000.000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Laba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Kotor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18.000.000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RAB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10.000.000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Laba</a:t>
                      </a: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1" err="1">
                          <a:solidFill>
                            <a:schemeClr val="tx1"/>
                          </a:solidFill>
                        </a:rPr>
                        <a:t>Bersih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Rp 8.000.000</a:t>
                      </a:r>
                      <a:endParaRPr lang="en-ID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sp>
        <p:nvSpPr>
          <p:cNvPr id="48" name="Text 3">
            <a:extLst>
              <a:ext uri="{FF2B5EF4-FFF2-40B4-BE49-F238E27FC236}">
                <a16:creationId xmlns:a16="http://schemas.microsoft.com/office/drawing/2014/main" id="{2C0B1718-0E6B-4C3E-8162-8D7794169619}"/>
              </a:ext>
            </a:extLst>
          </p:cNvPr>
          <p:cNvSpPr/>
          <p:nvPr/>
        </p:nvSpPr>
        <p:spPr>
          <a:xfrm>
            <a:off x="10898840" y="2513659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</a:t>
            </a: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Bulan</a:t>
            </a: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9" name="Text 3">
            <a:extLst>
              <a:ext uri="{FF2B5EF4-FFF2-40B4-BE49-F238E27FC236}">
                <a16:creationId xmlns:a16="http://schemas.microsoft.com/office/drawing/2014/main" id="{AD176F4C-902D-23CD-7D71-E380E8EEB6B6}"/>
              </a:ext>
            </a:extLst>
          </p:cNvPr>
          <p:cNvSpPr/>
          <p:nvPr/>
        </p:nvSpPr>
        <p:spPr>
          <a:xfrm>
            <a:off x="10898840" y="5350098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1600" b="1" err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Pendapatan</a:t>
            </a:r>
            <a:r>
              <a:rPr lang="en-US" sz="1600" b="1">
                <a:solidFill>
                  <a:schemeClr val="bg1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1 Tahun</a:t>
            </a:r>
            <a:endParaRPr lang="en-US" sz="1600" b="1">
              <a:solidFill>
                <a:schemeClr val="bg1"/>
              </a:solidFill>
            </a:endParaRPr>
          </a:p>
        </p:txBody>
      </p:sp>
      <p:graphicFrame>
        <p:nvGraphicFramePr>
          <p:cNvPr id="50" name="Table 49">
            <a:extLst>
              <a:ext uri="{FF2B5EF4-FFF2-40B4-BE49-F238E27FC236}">
                <a16:creationId xmlns:a16="http://schemas.microsoft.com/office/drawing/2014/main" id="{092306D8-D7A9-450F-A3E0-7EF87270EE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950032"/>
              </p:ext>
            </p:extLst>
          </p:nvPr>
        </p:nvGraphicFramePr>
        <p:xfrm>
          <a:off x="810181" y="2849344"/>
          <a:ext cx="2575679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1076">
                  <a:extLst>
                    <a:ext uri="{9D8B030D-6E8A-4147-A177-3AD203B41FA5}">
                      <a16:colId xmlns:a16="http://schemas.microsoft.com/office/drawing/2014/main" val="3724419859"/>
                    </a:ext>
                  </a:extLst>
                </a:gridCol>
                <a:gridCol w="1084603">
                  <a:extLst>
                    <a:ext uri="{9D8B030D-6E8A-4147-A177-3AD203B41FA5}">
                      <a16:colId xmlns:a16="http://schemas.microsoft.com/office/drawing/2014/main" val="2465219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Langganan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Premium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50.000 </a:t>
                      </a:r>
                    </a:p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per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739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Komisi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Transaksi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2.000 per kg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5755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Biaya</a:t>
                      </a:r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="0" err="1">
                          <a:solidFill>
                            <a:schemeClr val="tx1"/>
                          </a:solidFill>
                        </a:rPr>
                        <a:t>Kemitraan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2.500 per kg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021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Biaya Penjualan Produk Daur Ulang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3.000 per kg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892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Biaya Operasional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Rp 750.000 per bulan</a:t>
                      </a:r>
                      <a:endParaRPr lang="en-ID" sz="14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45611"/>
                  </a:ext>
                </a:extLst>
              </a:tr>
            </a:tbl>
          </a:graphicData>
        </a:graphic>
      </p:graphicFrame>
      <p:sp>
        <p:nvSpPr>
          <p:cNvPr id="51" name="Shape 2">
            <a:extLst>
              <a:ext uri="{FF2B5EF4-FFF2-40B4-BE49-F238E27FC236}">
                <a16:creationId xmlns:a16="http://schemas.microsoft.com/office/drawing/2014/main" id="{825513D5-534E-8459-B158-7A03DE1EEF9B}"/>
              </a:ext>
            </a:extLst>
          </p:cNvPr>
          <p:cNvSpPr/>
          <p:nvPr/>
        </p:nvSpPr>
        <p:spPr>
          <a:xfrm>
            <a:off x="825298" y="2349191"/>
            <a:ext cx="2550843" cy="467873"/>
          </a:xfrm>
          <a:prstGeom prst="roundRect">
            <a:avLst>
              <a:gd name="adj" fmla="val 2445"/>
            </a:avLst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52" name="Text 3">
            <a:extLst>
              <a:ext uri="{FF2B5EF4-FFF2-40B4-BE49-F238E27FC236}">
                <a16:creationId xmlns:a16="http://schemas.microsoft.com/office/drawing/2014/main" id="{61952761-23C6-4EA5-D1DF-57BDAA07DAC7}"/>
              </a:ext>
            </a:extLst>
          </p:cNvPr>
          <p:cNvSpPr/>
          <p:nvPr/>
        </p:nvSpPr>
        <p:spPr>
          <a:xfrm>
            <a:off x="802150" y="2368872"/>
            <a:ext cx="2550843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5"/>
              </a:lnSpc>
              <a:buNone/>
            </a:pPr>
            <a:r>
              <a:rPr lang="en-US" sz="2028" b="1" err="1">
                <a:latin typeface="Prata" pitchFamily="34" charset="0"/>
                <a:ea typeface="Prata" pitchFamily="34" charset="-122"/>
                <a:cs typeface="Prata" pitchFamily="34" charset="-120"/>
              </a:rPr>
              <a:t>Biaya</a:t>
            </a:r>
            <a:endParaRPr lang="en-US" sz="2028" b="1"/>
          </a:p>
        </p:txBody>
      </p:sp>
    </p:spTree>
    <p:extLst>
      <p:ext uri="{BB962C8B-B14F-4D97-AF65-F5344CB8AC3E}">
        <p14:creationId xmlns:p14="http://schemas.microsoft.com/office/powerpoint/2010/main" val="1517368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1323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6468" y="156156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Kesimpulan</a:t>
            </a:r>
            <a:endParaRPr lang="en-US" sz="4860"/>
          </a:p>
        </p:txBody>
      </p:sp>
      <p:sp>
        <p:nvSpPr>
          <p:cNvPr id="6" name="Text 2"/>
          <p:cNvSpPr/>
          <p:nvPr/>
        </p:nvSpPr>
        <p:spPr>
          <a:xfrm>
            <a:off x="676468" y="2933062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110"/>
              </a:lnSpc>
              <a:buNone/>
            </a:pP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SAMSUL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adalah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solusi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inovatif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untuk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membantu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usaha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kecil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emisi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karbon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dan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berkontribusi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pada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upaya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320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mencapai</a:t>
            </a: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Net Zero Emission di Indonesia.</a:t>
            </a:r>
            <a:endParaRPr lang="en-US" sz="32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40E3C9-6788-F2B5-7110-52112C3DAF72}"/>
              </a:ext>
            </a:extLst>
          </p:cNvPr>
          <p:cNvSpPr/>
          <p:nvPr/>
        </p:nvSpPr>
        <p:spPr>
          <a:xfrm>
            <a:off x="0" y="5104263"/>
            <a:ext cx="14630400" cy="31253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1E59E9-B712-C682-2D17-506DCC42B1C9}"/>
              </a:ext>
            </a:extLst>
          </p:cNvPr>
          <p:cNvSpPr txBox="1"/>
          <p:nvPr/>
        </p:nvSpPr>
        <p:spPr>
          <a:xfrm>
            <a:off x="4858603" y="6103921"/>
            <a:ext cx="85025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TERIMA KASIH</a:t>
            </a:r>
            <a:endParaRPr lang="en-ID" sz="5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405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974669" y="2925723"/>
            <a:ext cx="4681061" cy="5851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607"/>
              </a:lnSpc>
              <a:buNone/>
            </a:pPr>
            <a:r>
              <a:rPr lang="id-ID" sz="3686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Our Tagline</a:t>
            </a:r>
            <a:endParaRPr lang="en-US" sz="3686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61F74AC-B41C-37B2-0B37-51C42DA1A3EC}"/>
              </a:ext>
            </a:extLst>
          </p:cNvPr>
          <p:cNvSpPr/>
          <p:nvPr/>
        </p:nvSpPr>
        <p:spPr>
          <a:xfrm>
            <a:off x="2156459" y="3930222"/>
            <a:ext cx="10317480" cy="166116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 7"/>
          <p:cNvSpPr/>
          <p:nvPr/>
        </p:nvSpPr>
        <p:spPr>
          <a:xfrm>
            <a:off x="5144690" y="4565392"/>
            <a:ext cx="4511040" cy="7196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59"/>
              </a:lnSpc>
              <a:buNone/>
            </a:pPr>
            <a:r>
              <a:rPr lang="fi-FI" sz="3200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”Kelola Sampah, Kurangi Emisi, Tingkatkan Kesadaran."</a:t>
            </a:r>
            <a:endParaRPr lang="en-US" sz="3200" b="1"/>
          </a:p>
        </p:txBody>
      </p:sp>
    </p:spTree>
    <p:extLst>
      <p:ext uri="{BB962C8B-B14F-4D97-AF65-F5344CB8AC3E}">
        <p14:creationId xmlns:p14="http://schemas.microsoft.com/office/powerpoint/2010/main" val="2066312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" name="Text 1"/>
          <p:cNvSpPr/>
          <p:nvPr/>
        </p:nvSpPr>
        <p:spPr>
          <a:xfrm>
            <a:off x="864037" y="1817251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Problem and Solution Fit</a:t>
            </a:r>
            <a:endParaRPr lang="en-US" sz="4860"/>
          </a:p>
        </p:txBody>
      </p:sp>
      <p:sp>
        <p:nvSpPr>
          <p:cNvPr id="5" name="Text 2"/>
          <p:cNvSpPr/>
          <p:nvPr/>
        </p:nvSpPr>
        <p:spPr>
          <a:xfrm>
            <a:off x="864037" y="3977402"/>
            <a:ext cx="365343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Permasalahan</a:t>
            </a:r>
            <a:endParaRPr lang="en-US" sz="2430"/>
          </a:p>
        </p:txBody>
      </p:sp>
      <p:sp>
        <p:nvSpPr>
          <p:cNvPr id="6" name="Text 3"/>
          <p:cNvSpPr/>
          <p:nvPr/>
        </p:nvSpPr>
        <p:spPr>
          <a:xfrm>
            <a:off x="864037" y="4609981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Sampah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dari U</a:t>
            </a:r>
            <a:r>
              <a:rPr lang="id-ID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saha Kecil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berkontribusi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besar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pada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emisi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GRK. Banyak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pelaku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usaha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tidak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tahu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cara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mengelola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sampah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dengan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baik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sehingga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diperlukan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sistem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yang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mudah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diakses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untuk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mengurangi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emisi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karbon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dari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usaha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kecil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1944"/>
          </a:p>
        </p:txBody>
      </p:sp>
      <p:sp>
        <p:nvSpPr>
          <p:cNvPr id="7" name="Text 4"/>
          <p:cNvSpPr/>
          <p:nvPr/>
        </p:nvSpPr>
        <p:spPr>
          <a:xfrm>
            <a:off x="7623929" y="397740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Solusi</a:t>
            </a:r>
            <a:endParaRPr lang="en-US" sz="2430"/>
          </a:p>
        </p:txBody>
      </p:sp>
      <p:sp>
        <p:nvSpPr>
          <p:cNvPr id="8" name="Text 5"/>
          <p:cNvSpPr/>
          <p:nvPr/>
        </p:nvSpPr>
        <p:spPr>
          <a:xfrm>
            <a:off x="7623929" y="4609981"/>
            <a:ext cx="6150054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SAMSUL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adalah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aplikasi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yang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membantu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usaha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kecil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mengurangi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dan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mengatur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emisi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karbon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melalui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fitur-fitur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seperti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S-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Analisis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S-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Timbang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S-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Daur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S-Maggot, S-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Tjabang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S-Mitra, S-Promo, S-</a:t>
            </a:r>
            <a:r>
              <a:rPr lang="en-US" sz="1944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Poin</a:t>
            </a:r>
            <a:r>
              <a:rPr lang="en-US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dan S-Panggil.</a:t>
            </a:r>
            <a:r>
              <a:rPr lang="id-ID" sz="194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sambil menawarkan insentif berupa imbal jasa dari pengelolaan sampah yang tepat</a:t>
            </a:r>
            <a:endParaRPr lang="en-US" sz="1944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617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17477" y="3135392"/>
            <a:ext cx="9687639" cy="6403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43"/>
              </a:lnSpc>
              <a:buNone/>
            </a:pPr>
            <a:r>
              <a:rPr lang="id-ID" sz="4034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Market Validation</a:t>
            </a:r>
            <a:endParaRPr lang="en-US" sz="4034"/>
          </a:p>
        </p:txBody>
      </p:sp>
      <p:sp>
        <p:nvSpPr>
          <p:cNvPr id="12" name="Shape 8"/>
          <p:cNvSpPr/>
          <p:nvPr/>
        </p:nvSpPr>
        <p:spPr>
          <a:xfrm>
            <a:off x="1744146" y="4289260"/>
            <a:ext cx="11631195" cy="3384527"/>
          </a:xfrm>
          <a:prstGeom prst="roundRect">
            <a:avLst>
              <a:gd name="adj" fmla="val 4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4" name="Text 10"/>
          <p:cNvSpPr/>
          <p:nvPr/>
        </p:nvSpPr>
        <p:spPr>
          <a:xfrm>
            <a:off x="2245043" y="5019318"/>
            <a:ext cx="10641211" cy="1758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82"/>
              </a:lnSpc>
              <a:buNone/>
            </a:pPr>
            <a:r>
              <a:rPr lang="en-US" sz="320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Berdasarkan data Kementerian LHK dan Bappenas, 43,4% sampah di Indonesia merupakan sampah makanan. Potensi pengelolaan sampah oleh UKM yang tepat dapat menurunkan emisi GRK secara signifikan dan membantu Indonesia mencapai target Net Zero Emission 2060.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772489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51153" y="1248847"/>
            <a:ext cx="7841694" cy="11627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79"/>
              </a:lnSpc>
              <a:buNone/>
            </a:pPr>
            <a:r>
              <a:rPr lang="id-ID" sz="3663" b="1">
                <a:solidFill>
                  <a:srgbClr val="F0F4F1"/>
                </a:solidFill>
                <a:latin typeface="Syne" pitchFamily="34" charset="0"/>
                <a:ea typeface="Syne" pitchFamily="34" charset="-122"/>
              </a:rPr>
              <a:t>Market Size</a:t>
            </a:r>
            <a:endParaRPr lang="en-US" sz="3663"/>
          </a:p>
        </p:txBody>
      </p:sp>
      <p:sp>
        <p:nvSpPr>
          <p:cNvPr id="6" name="Shape 2"/>
          <p:cNvSpPr/>
          <p:nvPr/>
        </p:nvSpPr>
        <p:spPr>
          <a:xfrm>
            <a:off x="651153" y="2900005"/>
            <a:ext cx="418624" cy="418624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7" name="Text 3"/>
          <p:cNvSpPr/>
          <p:nvPr/>
        </p:nvSpPr>
        <p:spPr>
          <a:xfrm>
            <a:off x="786646" y="2969776"/>
            <a:ext cx="147637" cy="279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98"/>
              </a:lnSpc>
              <a:buNone/>
            </a:pPr>
            <a:r>
              <a:rPr lang="en-US" sz="2198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198"/>
          </a:p>
        </p:txBody>
      </p:sp>
      <p:sp>
        <p:nvSpPr>
          <p:cNvPr id="8" name="Text 4"/>
          <p:cNvSpPr/>
          <p:nvPr/>
        </p:nvSpPr>
        <p:spPr>
          <a:xfrm>
            <a:off x="1255752" y="2900005"/>
            <a:ext cx="2525554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89"/>
              </a:lnSpc>
              <a:buNone/>
            </a:pPr>
            <a:r>
              <a:rPr lang="en-US" sz="1831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Ukuran Pasar</a:t>
            </a:r>
            <a:endParaRPr lang="en-US" sz="1831"/>
          </a:p>
        </p:txBody>
      </p:sp>
      <p:sp>
        <p:nvSpPr>
          <p:cNvPr id="9" name="Text 5"/>
          <p:cNvSpPr/>
          <p:nvPr/>
        </p:nvSpPr>
        <p:spPr>
          <a:xfrm>
            <a:off x="1255752" y="3302198"/>
            <a:ext cx="7237095" cy="595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4"/>
              </a:lnSpc>
              <a:buNone/>
            </a:pPr>
            <a:r>
              <a:rPr lang="en-US" sz="1465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Terdapat ribuan usaha kecil di Indonesia yang menghasilkan emisi karbon. Pemerintah Indonesia berkomitmen untuk mencapai Net Zero Emission pada tahun 2060.</a:t>
            </a:r>
            <a:endParaRPr lang="en-US" sz="1465"/>
          </a:p>
        </p:txBody>
      </p:sp>
      <p:sp>
        <p:nvSpPr>
          <p:cNvPr id="10" name="Shape 6"/>
          <p:cNvSpPr/>
          <p:nvPr/>
        </p:nvSpPr>
        <p:spPr>
          <a:xfrm>
            <a:off x="651153" y="4292798"/>
            <a:ext cx="418624" cy="418624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1" name="Text 7"/>
          <p:cNvSpPr/>
          <p:nvPr/>
        </p:nvSpPr>
        <p:spPr>
          <a:xfrm>
            <a:off x="720447" y="4362569"/>
            <a:ext cx="279916" cy="279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98"/>
              </a:lnSpc>
              <a:buNone/>
            </a:pPr>
            <a:r>
              <a:rPr lang="en-US" sz="2198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198"/>
          </a:p>
        </p:txBody>
      </p:sp>
      <p:sp>
        <p:nvSpPr>
          <p:cNvPr id="12" name="Text 8"/>
          <p:cNvSpPr/>
          <p:nvPr/>
        </p:nvSpPr>
        <p:spPr>
          <a:xfrm>
            <a:off x="1255752" y="4292798"/>
            <a:ext cx="2379940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89"/>
              </a:lnSpc>
              <a:buNone/>
            </a:pPr>
            <a:r>
              <a:rPr lang="en-US" sz="1831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Target Pasar</a:t>
            </a:r>
            <a:endParaRPr lang="en-US" sz="1831"/>
          </a:p>
        </p:txBody>
      </p:sp>
      <p:sp>
        <p:nvSpPr>
          <p:cNvPr id="13" name="Text 9"/>
          <p:cNvSpPr/>
          <p:nvPr/>
        </p:nvSpPr>
        <p:spPr>
          <a:xfrm>
            <a:off x="1255752" y="4694992"/>
            <a:ext cx="7237095" cy="595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4"/>
              </a:lnSpc>
              <a:buNone/>
            </a:pPr>
            <a:r>
              <a:rPr lang="en-US" sz="1465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Usaha kecil di sektor manufaktur, makanan dan minuman, dan industri kreatif. Pemilik usaha yang peduli terhadap lingkungan dan ingin mengurangi jejak karbon mereka.</a:t>
            </a:r>
            <a:endParaRPr lang="en-US" sz="1465"/>
          </a:p>
        </p:txBody>
      </p:sp>
      <p:sp>
        <p:nvSpPr>
          <p:cNvPr id="14" name="Shape 10"/>
          <p:cNvSpPr/>
          <p:nvPr/>
        </p:nvSpPr>
        <p:spPr>
          <a:xfrm>
            <a:off x="651153" y="5685592"/>
            <a:ext cx="418624" cy="418624"/>
          </a:xfrm>
          <a:prstGeom prst="roundRect">
            <a:avLst>
              <a:gd name="adj" fmla="val 18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5" name="Text 11"/>
          <p:cNvSpPr/>
          <p:nvPr/>
        </p:nvSpPr>
        <p:spPr>
          <a:xfrm>
            <a:off x="713303" y="5755362"/>
            <a:ext cx="294323" cy="279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98"/>
              </a:lnSpc>
              <a:buNone/>
            </a:pPr>
            <a:r>
              <a:rPr lang="en-US" sz="2198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198"/>
          </a:p>
        </p:txBody>
      </p:sp>
      <p:sp>
        <p:nvSpPr>
          <p:cNvPr id="16" name="Text 12"/>
          <p:cNvSpPr/>
          <p:nvPr/>
        </p:nvSpPr>
        <p:spPr>
          <a:xfrm>
            <a:off x="1255752" y="5685592"/>
            <a:ext cx="2325767" cy="290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89"/>
              </a:lnSpc>
              <a:buNone/>
            </a:pPr>
            <a:r>
              <a:rPr lang="en-US" sz="1831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Tren Pasar</a:t>
            </a:r>
            <a:endParaRPr lang="en-US" sz="1831"/>
          </a:p>
        </p:txBody>
      </p:sp>
      <p:sp>
        <p:nvSpPr>
          <p:cNvPr id="17" name="Text 13"/>
          <p:cNvSpPr/>
          <p:nvPr/>
        </p:nvSpPr>
        <p:spPr>
          <a:xfrm>
            <a:off x="1255752" y="6087785"/>
            <a:ext cx="7237095" cy="8929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4"/>
              </a:lnSpc>
              <a:buNone/>
            </a:pPr>
            <a:r>
              <a:rPr lang="en-US" sz="1465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Peningkatan kesadaran akan pentingnya pengurangan emisi karbon. Dukungan pemerintah dan kebijakan untuk mencapai Net Zero Emission. Pertumbuhan penggunaan aplikasi dan teknologi untuk pengelolaan lingkungan.</a:t>
            </a:r>
            <a:endParaRPr lang="en-US" sz="1465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617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435073" y="2897267"/>
            <a:ext cx="8935364" cy="6403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43"/>
              </a:lnSpc>
              <a:buNone/>
            </a:pPr>
            <a:r>
              <a:rPr lang="id-ID" sz="4034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Business Model</a:t>
            </a:r>
            <a:endParaRPr lang="en-US" sz="4034"/>
          </a:p>
        </p:txBody>
      </p:sp>
      <p:sp>
        <p:nvSpPr>
          <p:cNvPr id="6" name="Shape 2"/>
          <p:cNvSpPr/>
          <p:nvPr/>
        </p:nvSpPr>
        <p:spPr>
          <a:xfrm>
            <a:off x="3435905" y="3922662"/>
            <a:ext cx="5068491" cy="1523762"/>
          </a:xfrm>
          <a:prstGeom prst="roundRect">
            <a:avLst>
              <a:gd name="adj" fmla="val 564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7" name="Text 3"/>
          <p:cNvSpPr/>
          <p:nvPr/>
        </p:nvSpPr>
        <p:spPr>
          <a:xfrm>
            <a:off x="3648431" y="4135189"/>
            <a:ext cx="3154052" cy="320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2"/>
              </a:lnSpc>
              <a:buNone/>
            </a:pPr>
            <a:r>
              <a:rPr lang="en-US" sz="2017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Komisi Transaksi</a:t>
            </a:r>
            <a:endParaRPr lang="en-US" sz="2017"/>
          </a:p>
        </p:txBody>
      </p:sp>
      <p:sp>
        <p:nvSpPr>
          <p:cNvPr id="8" name="Text 4"/>
          <p:cNvSpPr/>
          <p:nvPr/>
        </p:nvSpPr>
        <p:spPr>
          <a:xfrm>
            <a:off x="3648432" y="4578340"/>
            <a:ext cx="4676444" cy="655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2"/>
              </a:lnSpc>
              <a:buNone/>
            </a:pPr>
            <a:r>
              <a:rPr lang="en-US" sz="161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SAMSUL mengambil komisi dari setiap transaksi pengumpulan sampah dan layanan pengolahan.</a:t>
            </a:r>
            <a:endParaRPr lang="en-US" sz="1614"/>
          </a:p>
        </p:txBody>
      </p:sp>
      <p:sp>
        <p:nvSpPr>
          <p:cNvPr id="9" name="Shape 5"/>
          <p:cNvSpPr/>
          <p:nvPr/>
        </p:nvSpPr>
        <p:spPr>
          <a:xfrm>
            <a:off x="9136022" y="3922662"/>
            <a:ext cx="5068491" cy="1523762"/>
          </a:xfrm>
          <a:prstGeom prst="roundRect">
            <a:avLst>
              <a:gd name="adj" fmla="val 564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0" name="Text 6"/>
          <p:cNvSpPr/>
          <p:nvPr/>
        </p:nvSpPr>
        <p:spPr>
          <a:xfrm>
            <a:off x="9348548" y="4135189"/>
            <a:ext cx="3944405" cy="320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2"/>
              </a:lnSpc>
              <a:buNone/>
            </a:pPr>
            <a:r>
              <a:rPr lang="en-US" sz="2017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Langganan Premium</a:t>
            </a:r>
            <a:endParaRPr lang="en-US" sz="2017"/>
          </a:p>
        </p:txBody>
      </p:sp>
      <p:sp>
        <p:nvSpPr>
          <p:cNvPr id="11" name="Text 7"/>
          <p:cNvSpPr/>
          <p:nvPr/>
        </p:nvSpPr>
        <p:spPr>
          <a:xfrm>
            <a:off x="9348549" y="4578340"/>
            <a:ext cx="4676444" cy="655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2"/>
              </a:lnSpc>
              <a:buNone/>
            </a:pPr>
            <a:r>
              <a:rPr lang="en-US" sz="161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Pengguna dapat membayar langganan untuk akses fitur premium seperti S-Maggot dan S-Tjabang.</a:t>
            </a:r>
            <a:endParaRPr lang="en-US" sz="1614"/>
          </a:p>
        </p:txBody>
      </p:sp>
      <p:sp>
        <p:nvSpPr>
          <p:cNvPr id="12" name="Shape 8"/>
          <p:cNvSpPr/>
          <p:nvPr/>
        </p:nvSpPr>
        <p:spPr>
          <a:xfrm>
            <a:off x="3435905" y="5651331"/>
            <a:ext cx="5068491" cy="1844040"/>
          </a:xfrm>
          <a:prstGeom prst="roundRect">
            <a:avLst>
              <a:gd name="adj" fmla="val 4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3" name="Text 9"/>
          <p:cNvSpPr/>
          <p:nvPr/>
        </p:nvSpPr>
        <p:spPr>
          <a:xfrm>
            <a:off x="3648431" y="5863857"/>
            <a:ext cx="2362821" cy="320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2"/>
              </a:lnSpc>
              <a:buNone/>
            </a:pPr>
            <a:r>
              <a:rPr lang="en-US" sz="2017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Kemitraan</a:t>
            </a:r>
            <a:endParaRPr lang="en-US" sz="2017"/>
          </a:p>
        </p:txBody>
      </p:sp>
      <p:sp>
        <p:nvSpPr>
          <p:cNvPr id="14" name="Text 10"/>
          <p:cNvSpPr/>
          <p:nvPr/>
        </p:nvSpPr>
        <p:spPr>
          <a:xfrm>
            <a:off x="3648432" y="6307008"/>
            <a:ext cx="4676444" cy="655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2"/>
              </a:lnSpc>
              <a:buNone/>
            </a:pPr>
            <a:r>
              <a:rPr lang="en-US" sz="161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Biaya bergabung bagi usaha kecil yang ingin menjadi mitra SAMSUL.</a:t>
            </a:r>
            <a:endParaRPr lang="en-US" sz="1614"/>
          </a:p>
        </p:txBody>
      </p:sp>
      <p:sp>
        <p:nvSpPr>
          <p:cNvPr id="15" name="Shape 11"/>
          <p:cNvSpPr/>
          <p:nvPr/>
        </p:nvSpPr>
        <p:spPr>
          <a:xfrm>
            <a:off x="9136022" y="5651331"/>
            <a:ext cx="5068491" cy="1844040"/>
          </a:xfrm>
          <a:prstGeom prst="roundRect">
            <a:avLst>
              <a:gd name="adj" fmla="val 4668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6" name="Text 12"/>
          <p:cNvSpPr/>
          <p:nvPr/>
        </p:nvSpPr>
        <p:spPr>
          <a:xfrm>
            <a:off x="9348549" y="5863857"/>
            <a:ext cx="4676444" cy="6405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2"/>
              </a:lnSpc>
              <a:buNone/>
            </a:pPr>
            <a:r>
              <a:rPr lang="en-US" sz="2017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Penjualan Produk Daur Ulang</a:t>
            </a:r>
            <a:endParaRPr lang="en-US" sz="2017"/>
          </a:p>
        </p:txBody>
      </p:sp>
      <p:sp>
        <p:nvSpPr>
          <p:cNvPr id="17" name="Text 13"/>
          <p:cNvSpPr/>
          <p:nvPr/>
        </p:nvSpPr>
        <p:spPr>
          <a:xfrm>
            <a:off x="9348549" y="6307008"/>
            <a:ext cx="4676444" cy="655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82"/>
              </a:lnSpc>
              <a:buNone/>
            </a:pPr>
            <a:r>
              <a:rPr lang="en-US" sz="161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Pendapatan dari penjualan produk daur ulang dan komoditas pupuk hasil penguraian.</a:t>
            </a:r>
            <a:endParaRPr lang="en-US" sz="1614"/>
          </a:p>
        </p:txBody>
      </p:sp>
      <p:pic>
        <p:nvPicPr>
          <p:cNvPr id="32" name="Picture 31" descr="A screen shot of a phone&#10;&#10;Description automatically generated">
            <a:extLst>
              <a:ext uri="{FF2B5EF4-FFF2-40B4-BE49-F238E27FC236}">
                <a16:creationId xmlns:a16="http://schemas.microsoft.com/office/drawing/2014/main" id="{5B2B4E8E-91FF-5488-DE66-5EDAEF8B41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20648" y="1968370"/>
            <a:ext cx="3855718" cy="68546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405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0989" y="2855714"/>
            <a:ext cx="4681061" cy="5851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07"/>
              </a:lnSpc>
              <a:buNone/>
            </a:pPr>
            <a:r>
              <a:rPr lang="id-ID" sz="3686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Go To Market</a:t>
            </a:r>
            <a:endParaRPr lang="en-US" sz="3686"/>
          </a:p>
        </p:txBody>
      </p:sp>
      <p:sp>
        <p:nvSpPr>
          <p:cNvPr id="6" name="Shape 2"/>
          <p:cNvSpPr/>
          <p:nvPr/>
        </p:nvSpPr>
        <p:spPr>
          <a:xfrm>
            <a:off x="2200989" y="5268754"/>
            <a:ext cx="10228302" cy="23336"/>
          </a:xfrm>
          <a:prstGeom prst="roundRect">
            <a:avLst>
              <a:gd name="adj" fmla="val 337005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7" name="Shape 3"/>
          <p:cNvSpPr/>
          <p:nvPr/>
        </p:nvSpPr>
        <p:spPr>
          <a:xfrm>
            <a:off x="4050321" y="4543187"/>
            <a:ext cx="23336" cy="655320"/>
          </a:xfrm>
          <a:prstGeom prst="roundRect">
            <a:avLst>
              <a:gd name="adj" fmla="val 337005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8" name="Shape 4"/>
          <p:cNvSpPr/>
          <p:nvPr/>
        </p:nvSpPr>
        <p:spPr>
          <a:xfrm>
            <a:off x="3839700" y="5081468"/>
            <a:ext cx="421243" cy="421243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9" name="Text 5"/>
          <p:cNvSpPr/>
          <p:nvPr/>
        </p:nvSpPr>
        <p:spPr>
          <a:xfrm>
            <a:off x="3976026" y="5111829"/>
            <a:ext cx="148590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2"/>
              </a:lnSpc>
              <a:buNone/>
            </a:pPr>
            <a:r>
              <a:rPr lang="en-US" sz="2212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212"/>
          </a:p>
        </p:txBody>
      </p:sp>
      <p:sp>
        <p:nvSpPr>
          <p:cNvPr id="10" name="Text 6"/>
          <p:cNvSpPr/>
          <p:nvPr/>
        </p:nvSpPr>
        <p:spPr>
          <a:xfrm>
            <a:off x="2391721" y="3721775"/>
            <a:ext cx="3738443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id-ID" sz="1843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Fase 1</a:t>
            </a:r>
            <a:endParaRPr lang="en-US" sz="1843"/>
          </a:p>
        </p:txBody>
      </p:sp>
      <p:sp>
        <p:nvSpPr>
          <p:cNvPr id="11" name="Text 7"/>
          <p:cNvSpPr/>
          <p:nvPr/>
        </p:nvSpPr>
        <p:spPr>
          <a:xfrm>
            <a:off x="1069889" y="4126587"/>
            <a:ext cx="6382107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59"/>
              </a:lnSpc>
              <a:buNone/>
            </a:pPr>
            <a:r>
              <a:rPr lang="en-US" sz="147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Pengembangan prototipe </a:t>
            </a:r>
            <a:r>
              <a:rPr lang="id-ID" sz="147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aplikasi</a:t>
            </a:r>
            <a:r>
              <a:rPr lang="en-US" sz="147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dan uji coba di beberapa usaha kecil.</a:t>
            </a:r>
            <a:endParaRPr lang="en-US" sz="1474"/>
          </a:p>
        </p:txBody>
      </p:sp>
      <p:sp>
        <p:nvSpPr>
          <p:cNvPr id="12" name="Shape 8"/>
          <p:cNvSpPr/>
          <p:nvPr/>
        </p:nvSpPr>
        <p:spPr>
          <a:xfrm>
            <a:off x="7217807" y="5338882"/>
            <a:ext cx="23336" cy="655320"/>
          </a:xfrm>
          <a:prstGeom prst="roundRect">
            <a:avLst>
              <a:gd name="adj" fmla="val 337005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3" name="Shape 9"/>
          <p:cNvSpPr/>
          <p:nvPr/>
        </p:nvSpPr>
        <p:spPr>
          <a:xfrm>
            <a:off x="7018854" y="5128260"/>
            <a:ext cx="421243" cy="421243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4" name="Text 10"/>
          <p:cNvSpPr/>
          <p:nvPr/>
        </p:nvSpPr>
        <p:spPr>
          <a:xfrm>
            <a:off x="7088624" y="5198388"/>
            <a:ext cx="281702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2"/>
              </a:lnSpc>
              <a:buNone/>
            </a:pPr>
            <a:r>
              <a:rPr lang="en-US" sz="2212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212"/>
          </a:p>
        </p:txBody>
      </p:sp>
      <p:sp>
        <p:nvSpPr>
          <p:cNvPr id="15" name="Text 11"/>
          <p:cNvSpPr/>
          <p:nvPr/>
        </p:nvSpPr>
        <p:spPr>
          <a:xfrm>
            <a:off x="5419606" y="6111753"/>
            <a:ext cx="3619619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id-ID" sz="1843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Fase 2</a:t>
            </a:r>
            <a:endParaRPr lang="en-US" sz="1843"/>
          </a:p>
        </p:txBody>
      </p:sp>
      <p:sp>
        <p:nvSpPr>
          <p:cNvPr id="16" name="Text 12"/>
          <p:cNvSpPr/>
          <p:nvPr/>
        </p:nvSpPr>
        <p:spPr>
          <a:xfrm>
            <a:off x="4026796" y="6482536"/>
            <a:ext cx="6382226" cy="11982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359"/>
              </a:lnSpc>
              <a:buNone/>
            </a:pPr>
            <a:r>
              <a:rPr lang="en-US" sz="147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Peluncuran resmi di Surabaya, dengan fokus pada UKM di sektor kuliner.</a:t>
            </a:r>
            <a:endParaRPr lang="en-US" sz="1474"/>
          </a:p>
        </p:txBody>
      </p:sp>
      <p:sp>
        <p:nvSpPr>
          <p:cNvPr id="17" name="Shape 3">
            <a:extLst>
              <a:ext uri="{FF2B5EF4-FFF2-40B4-BE49-F238E27FC236}">
                <a16:creationId xmlns:a16="http://schemas.microsoft.com/office/drawing/2014/main" id="{D77F9A87-D695-5659-A3FF-AD99FB1FA85F}"/>
              </a:ext>
            </a:extLst>
          </p:cNvPr>
          <p:cNvSpPr/>
          <p:nvPr/>
        </p:nvSpPr>
        <p:spPr>
          <a:xfrm>
            <a:off x="10254780" y="4436205"/>
            <a:ext cx="23336" cy="655320"/>
          </a:xfrm>
          <a:prstGeom prst="roundRect">
            <a:avLst>
              <a:gd name="adj" fmla="val 337005"/>
            </a:avLst>
          </a:prstGeom>
          <a:solidFill>
            <a:srgbClr val="6D9121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8" name="Shape 4">
            <a:extLst>
              <a:ext uri="{FF2B5EF4-FFF2-40B4-BE49-F238E27FC236}">
                <a16:creationId xmlns:a16="http://schemas.microsoft.com/office/drawing/2014/main" id="{47AE964D-DF79-02B4-CBD2-05ACFEC463B5}"/>
              </a:ext>
            </a:extLst>
          </p:cNvPr>
          <p:cNvSpPr/>
          <p:nvPr/>
        </p:nvSpPr>
        <p:spPr>
          <a:xfrm>
            <a:off x="10044159" y="4974486"/>
            <a:ext cx="421243" cy="421243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19" name="Text 5">
            <a:extLst>
              <a:ext uri="{FF2B5EF4-FFF2-40B4-BE49-F238E27FC236}">
                <a16:creationId xmlns:a16="http://schemas.microsoft.com/office/drawing/2014/main" id="{59F56DFB-3221-5C5C-2656-B8A95A662196}"/>
              </a:ext>
            </a:extLst>
          </p:cNvPr>
          <p:cNvSpPr/>
          <p:nvPr/>
        </p:nvSpPr>
        <p:spPr>
          <a:xfrm>
            <a:off x="10180485" y="5004847"/>
            <a:ext cx="148590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2"/>
              </a:lnSpc>
              <a:buNone/>
            </a:pPr>
            <a:r>
              <a:rPr lang="en-US" sz="2212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212"/>
          </a:p>
        </p:txBody>
      </p:sp>
      <p:sp>
        <p:nvSpPr>
          <p:cNvPr id="20" name="Text 6">
            <a:extLst>
              <a:ext uri="{FF2B5EF4-FFF2-40B4-BE49-F238E27FC236}">
                <a16:creationId xmlns:a16="http://schemas.microsoft.com/office/drawing/2014/main" id="{79F196E6-C8C2-C36E-21BF-692EFA36A549}"/>
              </a:ext>
            </a:extLst>
          </p:cNvPr>
          <p:cNvSpPr/>
          <p:nvPr/>
        </p:nvSpPr>
        <p:spPr>
          <a:xfrm>
            <a:off x="8385558" y="3668132"/>
            <a:ext cx="3738443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04"/>
              </a:lnSpc>
              <a:buNone/>
            </a:pPr>
            <a:r>
              <a:rPr lang="id-ID" sz="1843" b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Fase 3</a:t>
            </a:r>
            <a:endParaRPr lang="en-US" sz="1843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DD8B2F33-1728-5B2C-F369-360AE3EC286C}"/>
              </a:ext>
            </a:extLst>
          </p:cNvPr>
          <p:cNvSpPr/>
          <p:nvPr/>
        </p:nvSpPr>
        <p:spPr>
          <a:xfrm>
            <a:off x="7440097" y="4058181"/>
            <a:ext cx="6382107" cy="2995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59"/>
              </a:lnSpc>
              <a:buNone/>
            </a:pPr>
            <a:r>
              <a:rPr lang="en-US" sz="1474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Ekspansi ke kota-kota besar lainnya di Indonesia.</a:t>
            </a:r>
            <a:endParaRPr lang="en-US" sz="1474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1832134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Analisis Kompetitor (Competitor Analysis)</a:t>
            </a:r>
            <a:endParaRPr lang="en-US" sz="3402"/>
          </a:p>
        </p:txBody>
      </p:sp>
      <p:sp>
        <p:nvSpPr>
          <p:cNvPr id="6" name="Shape 2"/>
          <p:cNvSpPr/>
          <p:nvPr/>
        </p:nvSpPr>
        <p:spPr>
          <a:xfrm>
            <a:off x="6091238" y="3171468"/>
            <a:ext cx="7934325" cy="4120583"/>
          </a:xfrm>
          <a:prstGeom prst="roundRect">
            <a:avLst>
              <a:gd name="adj" fmla="val 22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d-ID"/>
          </a:p>
        </p:txBody>
      </p:sp>
      <p:sp>
        <p:nvSpPr>
          <p:cNvPr id="7" name="Shape 3"/>
          <p:cNvSpPr/>
          <p:nvPr/>
        </p:nvSpPr>
        <p:spPr>
          <a:xfrm>
            <a:off x="6098857" y="3179088"/>
            <a:ext cx="7918252" cy="4989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8" name="Text 4"/>
          <p:cNvSpPr/>
          <p:nvPr/>
        </p:nvSpPr>
        <p:spPr>
          <a:xfrm>
            <a:off x="6272451" y="3290292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Kompetitor Utama</a:t>
            </a:r>
            <a:endParaRPr lang="en-US" sz="1361"/>
          </a:p>
        </p:txBody>
      </p:sp>
      <p:sp>
        <p:nvSpPr>
          <p:cNvPr id="9" name="Text 5"/>
          <p:cNvSpPr/>
          <p:nvPr/>
        </p:nvSpPr>
        <p:spPr>
          <a:xfrm>
            <a:off x="8915400" y="3290292"/>
            <a:ext cx="228600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Kelebihan SAMSUL</a:t>
            </a:r>
            <a:endParaRPr lang="en-US" sz="1361"/>
          </a:p>
        </p:txBody>
      </p:sp>
      <p:sp>
        <p:nvSpPr>
          <p:cNvPr id="10" name="Text 6"/>
          <p:cNvSpPr/>
          <p:nvPr/>
        </p:nvSpPr>
        <p:spPr>
          <a:xfrm>
            <a:off x="11554539" y="3290292"/>
            <a:ext cx="228981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Kelemahan Kompetitor</a:t>
            </a:r>
            <a:endParaRPr lang="en-US" sz="1361"/>
          </a:p>
        </p:txBody>
      </p:sp>
      <p:sp>
        <p:nvSpPr>
          <p:cNvPr id="11" name="Shape 7"/>
          <p:cNvSpPr/>
          <p:nvPr/>
        </p:nvSpPr>
        <p:spPr>
          <a:xfrm>
            <a:off x="6098857" y="3678079"/>
            <a:ext cx="7918252" cy="322587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2" name="Text 8"/>
          <p:cNvSpPr/>
          <p:nvPr/>
        </p:nvSpPr>
        <p:spPr>
          <a:xfrm>
            <a:off x="6272451" y="3804523"/>
            <a:ext cx="228981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id-ID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-      Waste4Change</a:t>
            </a:r>
            <a:br>
              <a:rPr lang="id-ID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</a:b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Aplikasi pengelolaan sampah lainnya di Indonesia</a:t>
            </a:r>
            <a:endParaRPr lang="en-US" sz="1361"/>
          </a:p>
        </p:txBody>
      </p:sp>
      <p:sp>
        <p:nvSpPr>
          <p:cNvPr id="13" name="Text 9"/>
          <p:cNvSpPr/>
          <p:nvPr/>
        </p:nvSpPr>
        <p:spPr>
          <a:xfrm>
            <a:off x="8915399" y="3789283"/>
            <a:ext cx="2630685" cy="2489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Fitur tracking emisi otomatis. </a:t>
            </a:r>
            <a:endParaRPr lang="id-ID" sz="1361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Sistem imbal jasa berupa cash. </a:t>
            </a:r>
            <a:endParaRPr lang="id-ID" sz="1361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Layanan daur ulang sampah dan penguraian sampah organik. </a:t>
            </a:r>
            <a:endParaRPr lang="id-ID" sz="1361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Beragam fitur tambahan seperti S-Maggot, S-Tjabang, S-Mitra, S-Promo, S-Poin, dan SPanggil.</a:t>
            </a:r>
            <a:endParaRPr lang="en-US" sz="1361"/>
          </a:p>
        </p:txBody>
      </p:sp>
      <p:sp>
        <p:nvSpPr>
          <p:cNvPr id="14" name="Text 10"/>
          <p:cNvSpPr/>
          <p:nvPr/>
        </p:nvSpPr>
        <p:spPr>
          <a:xfrm>
            <a:off x="11554539" y="3789283"/>
            <a:ext cx="2289810" cy="1936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Tidak memiliki sistem tracking emisi yang otomatis.</a:t>
            </a:r>
            <a:endParaRPr lang="id-ID" sz="1361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Tidak menawarkan imbal jasa berupa cash. </a:t>
            </a:r>
            <a:endParaRPr lang="id-ID" sz="1361">
              <a:solidFill>
                <a:srgbClr val="D7E5D8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 marL="342900" indent="-342900">
              <a:lnSpc>
                <a:spcPts val="2177"/>
              </a:lnSpc>
              <a:buAutoNum type="arabicPeriod"/>
            </a:pPr>
            <a:r>
              <a:rPr lang="en-US" sz="136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Tidak memiliki layanan penguraian sampah organik menggunakan larva Black Soldier Fly.</a:t>
            </a:r>
            <a:endParaRPr lang="en-US" sz="136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4196041" y="0"/>
            <a:ext cx="10434359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  <p:txBody>
          <a:bodyPr/>
          <a:lstStyle/>
          <a:p>
            <a:endParaRPr lang="id-ID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11755" y="134462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id-ID" sz="3402" b="1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Fitur SAMSUL</a:t>
            </a:r>
            <a:endParaRPr lang="en-US" sz="3402"/>
          </a:p>
        </p:txBody>
      </p:sp>
      <p:sp>
        <p:nvSpPr>
          <p:cNvPr id="16" name="Shape 2"/>
          <p:cNvSpPr/>
          <p:nvPr/>
        </p:nvSpPr>
        <p:spPr>
          <a:xfrm>
            <a:off x="4644104" y="1132247"/>
            <a:ext cx="4092989" cy="1516737"/>
          </a:xfrm>
          <a:prstGeom prst="roundRect">
            <a:avLst>
              <a:gd name="adj" fmla="val 244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17" name="Text 3"/>
          <p:cNvSpPr/>
          <p:nvPr/>
        </p:nvSpPr>
        <p:spPr>
          <a:xfrm>
            <a:off x="4620955" y="1113828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S-Analisis</a:t>
            </a:r>
            <a:endParaRPr lang="en-US" sz="2028"/>
          </a:p>
        </p:txBody>
      </p:sp>
      <p:sp>
        <p:nvSpPr>
          <p:cNvPr id="18" name="Text 4"/>
          <p:cNvSpPr/>
          <p:nvPr/>
        </p:nvSpPr>
        <p:spPr>
          <a:xfrm>
            <a:off x="4644104" y="1552190"/>
            <a:ext cx="3833228" cy="659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6"/>
              </a:lnSpc>
              <a:buNone/>
            </a:pPr>
            <a:r>
              <a:rPr lang="en-US" sz="162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Mengumpulkan dan menganalisis data emisi karbon dari berat dan jenis sampah.</a:t>
            </a:r>
            <a:endParaRPr lang="en-US" sz="1623"/>
          </a:p>
        </p:txBody>
      </p:sp>
      <p:sp>
        <p:nvSpPr>
          <p:cNvPr id="28" name="Shape 2">
            <a:extLst>
              <a:ext uri="{FF2B5EF4-FFF2-40B4-BE49-F238E27FC236}">
                <a16:creationId xmlns:a16="http://schemas.microsoft.com/office/drawing/2014/main" id="{024B69DA-BDB1-FE27-E520-5770111D1F4B}"/>
              </a:ext>
            </a:extLst>
          </p:cNvPr>
          <p:cNvSpPr/>
          <p:nvPr/>
        </p:nvSpPr>
        <p:spPr>
          <a:xfrm>
            <a:off x="9878307" y="1292057"/>
            <a:ext cx="4092989" cy="1516737"/>
          </a:xfrm>
          <a:prstGeom prst="roundRect">
            <a:avLst>
              <a:gd name="adj" fmla="val 244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20" name="Text 6"/>
          <p:cNvSpPr/>
          <p:nvPr/>
        </p:nvSpPr>
        <p:spPr>
          <a:xfrm>
            <a:off x="9890959" y="1236241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S-Timbang</a:t>
            </a:r>
            <a:endParaRPr lang="en-US" sz="2028"/>
          </a:p>
        </p:txBody>
      </p:sp>
      <p:sp>
        <p:nvSpPr>
          <p:cNvPr id="21" name="Text 7"/>
          <p:cNvSpPr/>
          <p:nvPr/>
        </p:nvSpPr>
        <p:spPr>
          <a:xfrm>
            <a:off x="9890959" y="1739160"/>
            <a:ext cx="3967163" cy="659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6"/>
              </a:lnSpc>
              <a:buNone/>
            </a:pPr>
            <a:r>
              <a:rPr lang="en-US" sz="162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Menimbang sampah untuk memberikan imbal jasa berupa uang tunai kepada pemilik usaha.</a:t>
            </a:r>
            <a:endParaRPr lang="en-US" sz="1623"/>
          </a:p>
        </p:txBody>
      </p:sp>
      <p:sp>
        <p:nvSpPr>
          <p:cNvPr id="29" name="Shape 2">
            <a:extLst>
              <a:ext uri="{FF2B5EF4-FFF2-40B4-BE49-F238E27FC236}">
                <a16:creationId xmlns:a16="http://schemas.microsoft.com/office/drawing/2014/main" id="{3F5AB1D4-EC2A-F033-9951-B6214DCE2C6B}"/>
              </a:ext>
            </a:extLst>
          </p:cNvPr>
          <p:cNvSpPr/>
          <p:nvPr/>
        </p:nvSpPr>
        <p:spPr>
          <a:xfrm>
            <a:off x="4644103" y="2805498"/>
            <a:ext cx="4092989" cy="1899722"/>
          </a:xfrm>
          <a:prstGeom prst="roundRect">
            <a:avLst>
              <a:gd name="adj" fmla="val 244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23" name="Text 9"/>
          <p:cNvSpPr/>
          <p:nvPr/>
        </p:nvSpPr>
        <p:spPr>
          <a:xfrm>
            <a:off x="4644104" y="2805498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S-Daur</a:t>
            </a:r>
            <a:endParaRPr lang="en-US" sz="2028"/>
          </a:p>
        </p:txBody>
      </p:sp>
      <p:sp>
        <p:nvSpPr>
          <p:cNvPr id="24" name="Text 10"/>
          <p:cNvSpPr/>
          <p:nvPr/>
        </p:nvSpPr>
        <p:spPr>
          <a:xfrm>
            <a:off x="4620422" y="3224505"/>
            <a:ext cx="3956120" cy="9890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6"/>
              </a:lnSpc>
              <a:buNone/>
            </a:pPr>
            <a:r>
              <a:rPr lang="en-US" sz="162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Mengolah sampah non-organik menjadi produk daur ulang dan menguraikan sampah organik menggunakan larva Black Soldier Fly.</a:t>
            </a:r>
            <a:endParaRPr lang="en-US" sz="1623"/>
          </a:p>
        </p:txBody>
      </p:sp>
      <p:sp>
        <p:nvSpPr>
          <p:cNvPr id="30" name="Shape 2">
            <a:extLst>
              <a:ext uri="{FF2B5EF4-FFF2-40B4-BE49-F238E27FC236}">
                <a16:creationId xmlns:a16="http://schemas.microsoft.com/office/drawing/2014/main" id="{30D64219-5D70-8382-66AB-5DD9543466C5}"/>
              </a:ext>
            </a:extLst>
          </p:cNvPr>
          <p:cNvSpPr/>
          <p:nvPr/>
        </p:nvSpPr>
        <p:spPr>
          <a:xfrm>
            <a:off x="9890959" y="2983727"/>
            <a:ext cx="4092989" cy="1516737"/>
          </a:xfrm>
          <a:prstGeom prst="roundRect">
            <a:avLst>
              <a:gd name="adj" fmla="val 2445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26" name="Text 12"/>
          <p:cNvSpPr/>
          <p:nvPr/>
        </p:nvSpPr>
        <p:spPr>
          <a:xfrm>
            <a:off x="9878306" y="2931840"/>
            <a:ext cx="2575679" cy="3218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35"/>
              </a:lnSpc>
              <a:buNone/>
            </a:pPr>
            <a:r>
              <a:rPr lang="en-US" sz="2028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S-Maggot</a:t>
            </a:r>
            <a:endParaRPr lang="en-US" sz="2028"/>
          </a:p>
        </p:txBody>
      </p:sp>
      <p:sp>
        <p:nvSpPr>
          <p:cNvPr id="27" name="Text 13"/>
          <p:cNvSpPr/>
          <p:nvPr/>
        </p:nvSpPr>
        <p:spPr>
          <a:xfrm>
            <a:off x="9878306" y="3450053"/>
            <a:ext cx="3744539" cy="659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6"/>
              </a:lnSpc>
              <a:buNone/>
            </a:pPr>
            <a:r>
              <a:rPr lang="en-US" sz="162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Menyediakan larva Black Soldier Fly bagi usaha kecil yang jauh dari mitra SAMSUL.</a:t>
            </a:r>
            <a:endParaRPr lang="en-US" sz="1623"/>
          </a:p>
        </p:txBody>
      </p:sp>
      <p:pic>
        <p:nvPicPr>
          <p:cNvPr id="3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700" y="0"/>
            <a:ext cx="4236720" cy="8229600"/>
          </a:xfrm>
          <a:prstGeom prst="rect">
            <a:avLst/>
          </a:prstGeom>
        </p:spPr>
      </p:pic>
      <p:pic>
        <p:nvPicPr>
          <p:cNvPr id="32" name="Picture 31" descr="A screen shot of a phone&#10;&#10;Description automatically generated">
            <a:extLst>
              <a:ext uri="{FF2B5EF4-FFF2-40B4-BE49-F238E27FC236}">
                <a16:creationId xmlns:a16="http://schemas.microsoft.com/office/drawing/2014/main" id="{5B2B4E8E-91FF-5488-DE66-5EDAEF8B41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60050" y="-64240"/>
            <a:ext cx="4701419" cy="8358079"/>
          </a:xfrm>
          <a:prstGeom prst="rect">
            <a:avLst/>
          </a:prstGeom>
        </p:spPr>
      </p:pic>
      <p:sp>
        <p:nvSpPr>
          <p:cNvPr id="36" name="Shape 2"/>
          <p:cNvSpPr/>
          <p:nvPr/>
        </p:nvSpPr>
        <p:spPr>
          <a:xfrm>
            <a:off x="4644104" y="4889527"/>
            <a:ext cx="4092989" cy="1289804"/>
          </a:xfrm>
          <a:prstGeom prst="roundRect">
            <a:avLst>
              <a:gd name="adj" fmla="val 312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37" name="Text 3"/>
          <p:cNvSpPr/>
          <p:nvPr/>
        </p:nvSpPr>
        <p:spPr>
          <a:xfrm>
            <a:off x="4644280" y="4891980"/>
            <a:ext cx="2798445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4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S-Tjabang</a:t>
            </a:r>
            <a:endParaRPr lang="en-US" sz="2204"/>
          </a:p>
        </p:txBody>
      </p:sp>
      <p:sp>
        <p:nvSpPr>
          <p:cNvPr id="38" name="Text 4"/>
          <p:cNvSpPr/>
          <p:nvPr/>
        </p:nvSpPr>
        <p:spPr>
          <a:xfrm>
            <a:off x="4644103" y="5423521"/>
            <a:ext cx="5555099" cy="358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Menunjukkan lokasi mitra terdekat.</a:t>
            </a:r>
            <a:endParaRPr lang="en-US" sz="1763"/>
          </a:p>
        </p:txBody>
      </p:sp>
      <p:sp>
        <p:nvSpPr>
          <p:cNvPr id="39" name="Shape 5"/>
          <p:cNvSpPr/>
          <p:nvPr/>
        </p:nvSpPr>
        <p:spPr>
          <a:xfrm>
            <a:off x="9895732" y="4730558"/>
            <a:ext cx="4216952" cy="1289804"/>
          </a:xfrm>
          <a:prstGeom prst="roundRect">
            <a:avLst>
              <a:gd name="adj" fmla="val 312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0" name="Text 6"/>
          <p:cNvSpPr/>
          <p:nvPr/>
        </p:nvSpPr>
        <p:spPr>
          <a:xfrm>
            <a:off x="9878307" y="4675397"/>
            <a:ext cx="2798445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4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S-Mitra</a:t>
            </a:r>
            <a:endParaRPr lang="en-US" sz="2204"/>
          </a:p>
        </p:txBody>
      </p:sp>
      <p:sp>
        <p:nvSpPr>
          <p:cNvPr id="41" name="Text 7"/>
          <p:cNvSpPr/>
          <p:nvPr/>
        </p:nvSpPr>
        <p:spPr>
          <a:xfrm>
            <a:off x="9821656" y="5203374"/>
            <a:ext cx="5555099" cy="358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Opsi untuk bergabung sebagai </a:t>
            </a:r>
            <a:endParaRPr lang="id-ID" sz="1763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mitra SAMSUL.</a:t>
            </a:r>
            <a:endParaRPr lang="en-US" sz="1763"/>
          </a:p>
        </p:txBody>
      </p:sp>
      <p:sp>
        <p:nvSpPr>
          <p:cNvPr id="42" name="Shape 8"/>
          <p:cNvSpPr/>
          <p:nvPr/>
        </p:nvSpPr>
        <p:spPr>
          <a:xfrm>
            <a:off x="4620955" y="6423792"/>
            <a:ext cx="4092989" cy="1289804"/>
          </a:xfrm>
          <a:prstGeom prst="roundRect">
            <a:avLst>
              <a:gd name="adj" fmla="val 312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3" name="Text 9"/>
          <p:cNvSpPr/>
          <p:nvPr/>
        </p:nvSpPr>
        <p:spPr>
          <a:xfrm>
            <a:off x="4644103" y="6402183"/>
            <a:ext cx="2798445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4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S-Promo</a:t>
            </a:r>
            <a:endParaRPr lang="en-US" sz="2204"/>
          </a:p>
        </p:txBody>
      </p:sp>
      <p:sp>
        <p:nvSpPr>
          <p:cNvPr id="44" name="Text 10"/>
          <p:cNvSpPr/>
          <p:nvPr/>
        </p:nvSpPr>
        <p:spPr>
          <a:xfrm>
            <a:off x="4644280" y="6959905"/>
            <a:ext cx="5555099" cy="358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Informasi tentang promosi atau </a:t>
            </a:r>
            <a:endParaRPr lang="id-ID" sz="1763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diskon aplikasi.</a:t>
            </a:r>
            <a:endParaRPr lang="en-US" sz="1763"/>
          </a:p>
        </p:txBody>
      </p:sp>
      <p:sp>
        <p:nvSpPr>
          <p:cNvPr id="45" name="Shape 11"/>
          <p:cNvSpPr/>
          <p:nvPr/>
        </p:nvSpPr>
        <p:spPr>
          <a:xfrm>
            <a:off x="9821656" y="6295606"/>
            <a:ext cx="4252928" cy="1289804"/>
          </a:xfrm>
          <a:prstGeom prst="roundRect">
            <a:avLst>
              <a:gd name="adj" fmla="val 3124"/>
            </a:avLst>
          </a:prstGeom>
          <a:solidFill>
            <a:srgbClr val="3A3B3C"/>
          </a:solidFill>
          <a:ln/>
        </p:spPr>
        <p:txBody>
          <a:bodyPr/>
          <a:lstStyle/>
          <a:p>
            <a:endParaRPr lang="id-ID"/>
          </a:p>
        </p:txBody>
      </p:sp>
      <p:sp>
        <p:nvSpPr>
          <p:cNvPr id="46" name="Text 12"/>
          <p:cNvSpPr/>
          <p:nvPr/>
        </p:nvSpPr>
        <p:spPr>
          <a:xfrm>
            <a:off x="9821656" y="6243127"/>
            <a:ext cx="2798445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4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S-Poin</a:t>
            </a:r>
            <a:endParaRPr lang="en-US" sz="2204"/>
          </a:p>
        </p:txBody>
      </p:sp>
      <p:sp>
        <p:nvSpPr>
          <p:cNvPr id="47" name="Text 13"/>
          <p:cNvSpPr/>
          <p:nvPr/>
        </p:nvSpPr>
        <p:spPr>
          <a:xfrm>
            <a:off x="9775329" y="6822764"/>
            <a:ext cx="5555099" cy="358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Mengakumulasi poin dari transak</a:t>
            </a:r>
            <a:r>
              <a:rPr lang="id-ID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</a:t>
            </a:r>
          </a:p>
          <a:p>
            <a:pPr marL="0" indent="0">
              <a:lnSpc>
                <a:spcPts val="2821"/>
              </a:lnSpc>
              <a:buNone/>
            </a:pPr>
            <a:r>
              <a:rPr lang="en-US" sz="1763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dengan SAMSUL.</a:t>
            </a:r>
            <a:endParaRPr lang="en-US" sz="1763"/>
          </a:p>
        </p:txBody>
      </p:sp>
    </p:spTree>
    <p:extLst>
      <p:ext uri="{BB962C8B-B14F-4D97-AF65-F5344CB8AC3E}">
        <p14:creationId xmlns:p14="http://schemas.microsoft.com/office/powerpoint/2010/main" val="343776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" ma:contentTypeID="0x0101004BDA2398E1133545A01E1B408C87EB9A" ma:contentTypeVersion="13" ma:contentTypeDescription="Buat sebuah dokumen baru." ma:contentTypeScope="" ma:versionID="429e1319211b02d6f3cdf486fa417eac">
  <xsd:schema xmlns:xsd="http://www.w3.org/2001/XMLSchema" xmlns:xs="http://www.w3.org/2001/XMLSchema" xmlns:p="http://schemas.microsoft.com/office/2006/metadata/properties" xmlns:ns3="0eaa4951-8617-4723-9e64-6f5df71abc51" xmlns:ns4="9c5ef2f0-86e0-456c-9ebd-60bee5932249" targetNamespace="http://schemas.microsoft.com/office/2006/metadata/properties" ma:root="true" ma:fieldsID="0b0caf4401537e9282df70ae6e11b9fb" ns3:_="" ns4:_="">
    <xsd:import namespace="0eaa4951-8617-4723-9e64-6f5df71abc51"/>
    <xsd:import namespace="9c5ef2f0-86e0-456c-9ebd-60bee59322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aa4951-8617-4723-9e64-6f5df71abc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5ef2f0-86e0-456c-9ebd-60bee593224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ibagikan Denga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ibagikan Dengan Detail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Berbagi Hash Petunjuk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e Isi"/>
        <xsd:element ref="dc:title" minOccurs="0" maxOccurs="1" ma:index="4" ma:displayName="Judu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eaa4951-8617-4723-9e64-6f5df71abc51" xsi:nil="true"/>
  </documentManagement>
</p:properties>
</file>

<file path=customXml/itemProps1.xml><?xml version="1.0" encoding="utf-8"?>
<ds:datastoreItem xmlns:ds="http://schemas.openxmlformats.org/officeDocument/2006/customXml" ds:itemID="{F5094E7A-FA06-40F5-B291-DBCE2B0DD39D}">
  <ds:schemaRefs>
    <ds:schemaRef ds:uri="0eaa4951-8617-4723-9e64-6f5df71abc51"/>
    <ds:schemaRef ds:uri="9c5ef2f0-86e0-456c-9ebd-60bee593224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BAAFB8F-3E5B-4C8C-BA29-4223D9B0D9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3AE7B3-F513-4988-9C44-3641E001204F}">
  <ds:schemaRefs>
    <ds:schemaRef ds:uri="0eaa4951-8617-4723-9e64-6f5df71abc51"/>
    <ds:schemaRef ds:uri="9c5ef2f0-86e0-456c-9ebd-60bee593224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Kustom</PresentationFormat>
  <Slides>12</Slides>
  <Notes>11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12</vt:i4>
      </vt:variant>
    </vt:vector>
  </HeadingPairs>
  <TitlesOfParts>
    <vt:vector size="13" baseType="lpstr"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5</cp:revision>
  <dcterms:created xsi:type="dcterms:W3CDTF">2024-07-14T02:34:05Z</dcterms:created>
  <dcterms:modified xsi:type="dcterms:W3CDTF">2024-11-19T09:36:38Z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0x0101004BDA2398E1133545A01E1B408C87EB9A</vt:lpwstr>
  </property>
</Properties>
</file>

<file path=docProps/thumbnail.jpeg>
</file>